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7" r:id="rId5"/>
    <p:sldId id="331" r:id="rId6"/>
    <p:sldId id="295" r:id="rId7"/>
    <p:sldId id="325" r:id="rId8"/>
    <p:sldId id="326" r:id="rId9"/>
    <p:sldId id="327" r:id="rId10"/>
    <p:sldId id="328" r:id="rId11"/>
    <p:sldId id="329" r:id="rId12"/>
    <p:sldId id="332" r:id="rId13"/>
    <p:sldId id="330" r:id="rId14"/>
    <p:sldId id="333" r:id="rId15"/>
    <p:sldId id="334" r:id="rId16"/>
    <p:sldId id="321" r:id="rId17"/>
    <p:sldId id="320" r:id="rId18"/>
    <p:sldId id="313" r:id="rId19"/>
    <p:sldId id="303" r:id="rId20"/>
    <p:sldId id="322" r:id="rId21"/>
    <p:sldId id="323" r:id="rId22"/>
    <p:sldId id="324" r:id="rId23"/>
    <p:sldId id="28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Richard" userId="85d43d46-d0dc-4899-b9eb-1179fe1acb0d" providerId="ADAL" clId="{B52AC879-3A0C-4B4A-A1F6-ECAE97E219AA}"/>
    <pc:docChg chg="modSld">
      <pc:chgData name="Johnson, Richard" userId="85d43d46-d0dc-4899-b9eb-1179fe1acb0d" providerId="ADAL" clId="{B52AC879-3A0C-4B4A-A1F6-ECAE97E219AA}" dt="2023-03-07T14:51:46.148" v="372"/>
      <pc:docMkLst>
        <pc:docMk/>
      </pc:docMkLst>
      <pc:sldChg chg="modSp">
        <pc:chgData name="Johnson, Richard" userId="85d43d46-d0dc-4899-b9eb-1179fe1acb0d" providerId="ADAL" clId="{B52AC879-3A0C-4B4A-A1F6-ECAE97E219AA}" dt="2023-03-06T14:18:48.098" v="8" actId="1076"/>
        <pc:sldMkLst>
          <pc:docMk/>
          <pc:sldMk cId="0" sldId="295"/>
        </pc:sldMkLst>
        <pc:spChg chg="mod">
          <ac:chgData name="Johnson, Richard" userId="85d43d46-d0dc-4899-b9eb-1179fe1acb0d" providerId="ADAL" clId="{B52AC879-3A0C-4B4A-A1F6-ECAE97E219AA}" dt="2023-03-06T14:18:48.098" v="8" actId="1076"/>
          <ac:spMkLst>
            <pc:docMk/>
            <pc:sldMk cId="0" sldId="295"/>
            <ac:spMk id="4" creationId="{00000000-0000-0000-0000-000000000000}"/>
          </ac:spMkLst>
        </pc:spChg>
      </pc:sldChg>
      <pc:sldChg chg="modSp">
        <pc:chgData name="Johnson, Richard" userId="85d43d46-d0dc-4899-b9eb-1179fe1acb0d" providerId="ADAL" clId="{B52AC879-3A0C-4B4A-A1F6-ECAE97E219AA}" dt="2023-03-07T14:51:46.148" v="372"/>
        <pc:sldMkLst>
          <pc:docMk/>
          <pc:sldMk cId="1958014247" sldId="325"/>
        </pc:sldMkLst>
        <pc:graphicFrameChg chg="mod modGraphic">
          <ac:chgData name="Johnson, Richard" userId="85d43d46-d0dc-4899-b9eb-1179fe1acb0d" providerId="ADAL" clId="{B52AC879-3A0C-4B4A-A1F6-ECAE97E219AA}" dt="2023-03-07T14:51:46.148" v="372"/>
          <ac:graphicFrameMkLst>
            <pc:docMk/>
            <pc:sldMk cId="1958014247" sldId="325"/>
            <ac:graphicFrameMk id="2" creationId="{60BDCE47-887F-4A94-A176-4E46D3A3C9F4}"/>
          </ac:graphicFrameMkLst>
        </pc:graphicFrameChg>
      </pc:sldChg>
      <pc:sldChg chg="modSp">
        <pc:chgData name="Johnson, Richard" userId="85d43d46-d0dc-4899-b9eb-1179fe1acb0d" providerId="ADAL" clId="{B52AC879-3A0C-4B4A-A1F6-ECAE97E219AA}" dt="2023-03-07T14:39:35.525" v="9" actId="1076"/>
        <pc:sldMkLst>
          <pc:docMk/>
          <pc:sldMk cId="636199781" sldId="331"/>
        </pc:sldMkLst>
        <pc:spChg chg="mod">
          <ac:chgData name="Johnson, Richard" userId="85d43d46-d0dc-4899-b9eb-1179fe1acb0d" providerId="ADAL" clId="{B52AC879-3A0C-4B4A-A1F6-ECAE97E219AA}" dt="2023-03-07T14:39:35.525" v="9" actId="1076"/>
          <ac:spMkLst>
            <pc:docMk/>
            <pc:sldMk cId="636199781" sldId="33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1EC729-8C0E-4794-80ED-3CE86C5463EB}" type="datetimeFigureOut">
              <a:rPr lang="en-US" smtClean="0"/>
              <a:pPr/>
              <a:t>3/7/2023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extLst>
      <p:ext uri="{BB962C8B-B14F-4D97-AF65-F5344CB8AC3E}">
        <p14:creationId xmlns:p14="http://schemas.microsoft.com/office/powerpoint/2010/main" val="13797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3/7/2023</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3/7/2023</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3/7/2023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3/7/2023</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3/7/2023</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3/7/2023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ncredible%20Facts%20About%20The%20Planets%20In%20Our%20Solar%20System%20|%20Zenith%20Compilation%20|%20Spark"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6019800" y="2590800"/>
            <a:ext cx="3124200" cy="584775"/>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 March 6-10</a:t>
            </a:r>
          </a:p>
        </p:txBody>
      </p:sp>
      <p:sp>
        <p:nvSpPr>
          <p:cNvPr id="7" name="TextBox 6"/>
          <p:cNvSpPr txBox="1"/>
          <p:nvPr/>
        </p:nvSpPr>
        <p:spPr>
          <a:xfrm>
            <a:off x="6324600" y="4800600"/>
            <a:ext cx="2590800" cy="1200329"/>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Solar System and Beyond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F16B35-5793-4372-96B7-A9B958083437}"/>
              </a:ext>
            </a:extLst>
          </p:cNvPr>
          <p:cNvPicPr>
            <a:picLocks noChangeAspect="1"/>
          </p:cNvPicPr>
          <p:nvPr/>
        </p:nvPicPr>
        <p:blipFill rotWithShape="1">
          <a:blip r:embed="rId2"/>
          <a:srcRect l="34166" t="15926" r="16667" b="10000"/>
          <a:stretch/>
        </p:blipFill>
        <p:spPr>
          <a:xfrm>
            <a:off x="1295400" y="457200"/>
            <a:ext cx="6774180" cy="5740831"/>
          </a:xfrm>
          <a:prstGeom prst="rect">
            <a:avLst/>
          </a:prstGeom>
        </p:spPr>
      </p:pic>
    </p:spTree>
    <p:extLst>
      <p:ext uri="{BB962C8B-B14F-4D97-AF65-F5344CB8AC3E}">
        <p14:creationId xmlns:p14="http://schemas.microsoft.com/office/powerpoint/2010/main" val="319408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1 Reasons Earth Is Uniquely Equipped for Life - Owlcation">
            <a:extLst>
              <a:ext uri="{FF2B5EF4-FFF2-40B4-BE49-F238E27FC236}">
                <a16:creationId xmlns:a16="http://schemas.microsoft.com/office/drawing/2014/main" id="{B8DFED21-2D0B-4772-8A6A-2E77E58B4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19200"/>
            <a:ext cx="5257800" cy="525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DB7700-F7B3-4B22-9B3C-744C000E6A8A}"/>
              </a:ext>
            </a:extLst>
          </p:cNvPr>
          <p:cNvSpPr txBox="1"/>
          <p:nvPr/>
        </p:nvSpPr>
        <p:spPr>
          <a:xfrm>
            <a:off x="2057400" y="304800"/>
            <a:ext cx="6477000" cy="707886"/>
          </a:xfrm>
          <a:prstGeom prst="rect">
            <a:avLst/>
          </a:prstGeom>
          <a:noFill/>
        </p:spPr>
        <p:txBody>
          <a:bodyPr wrap="square" rtlCol="0">
            <a:spAutoFit/>
          </a:bodyPr>
          <a:lstStyle/>
          <a:p>
            <a:r>
              <a:rPr lang="en-US" sz="4000" dirty="0"/>
              <a:t>Ability to Support Life</a:t>
            </a:r>
          </a:p>
        </p:txBody>
      </p:sp>
    </p:spTree>
    <p:extLst>
      <p:ext uri="{BB962C8B-B14F-4D97-AF65-F5344CB8AC3E}">
        <p14:creationId xmlns:p14="http://schemas.microsoft.com/office/powerpoint/2010/main" val="78105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29386C-922A-4734-9980-E65F76866904}"/>
              </a:ext>
            </a:extLst>
          </p:cNvPr>
          <p:cNvSpPr/>
          <p:nvPr/>
        </p:nvSpPr>
        <p:spPr>
          <a:xfrm>
            <a:off x="1371600" y="1066800"/>
            <a:ext cx="7239000" cy="1938992"/>
          </a:xfrm>
          <a:prstGeom prst="rect">
            <a:avLst/>
          </a:prstGeom>
        </p:spPr>
        <p:txBody>
          <a:bodyPr wrap="square">
            <a:spAutoFit/>
          </a:bodyPr>
          <a:lstStyle/>
          <a:p>
            <a:r>
              <a:rPr lang="en-US" sz="4000" b="1" dirty="0">
                <a:solidFill>
                  <a:srgbClr val="030303"/>
                </a:solidFill>
                <a:latin typeface="YouTube Sans"/>
              </a:rPr>
              <a:t>Incredible Facts About The Planets In Our Solar System | Zenith Compilation | Spark</a:t>
            </a:r>
            <a:endParaRPr lang="en-US" sz="4000" b="1" i="0" dirty="0">
              <a:solidFill>
                <a:srgbClr val="030303"/>
              </a:solidFill>
              <a:effectLst/>
              <a:latin typeface="YouTube Sans"/>
            </a:endParaRPr>
          </a:p>
        </p:txBody>
      </p:sp>
      <p:sp>
        <p:nvSpPr>
          <p:cNvPr id="3" name="TextBox 2">
            <a:extLst>
              <a:ext uri="{FF2B5EF4-FFF2-40B4-BE49-F238E27FC236}">
                <a16:creationId xmlns:a16="http://schemas.microsoft.com/office/drawing/2014/main" id="{7061CF99-A5E9-4026-8A22-77523F9E0E17}"/>
              </a:ext>
            </a:extLst>
          </p:cNvPr>
          <p:cNvSpPr txBox="1"/>
          <p:nvPr/>
        </p:nvSpPr>
        <p:spPr>
          <a:xfrm>
            <a:off x="3505200" y="3852209"/>
            <a:ext cx="1905000" cy="369332"/>
          </a:xfrm>
          <a:prstGeom prst="rect">
            <a:avLst/>
          </a:prstGeom>
          <a:noFill/>
        </p:spPr>
        <p:txBody>
          <a:bodyPr wrap="square" rtlCol="0">
            <a:spAutoFit/>
          </a:bodyPr>
          <a:lstStyle/>
          <a:p>
            <a:r>
              <a:rPr lang="en-US" dirty="0">
                <a:hlinkClick r:id="rId2" action="ppaction://hlinkfile"/>
              </a:rPr>
              <a:t>Click for video</a:t>
            </a:r>
            <a:endParaRPr lang="en-US" dirty="0"/>
          </a:p>
        </p:txBody>
      </p:sp>
    </p:spTree>
    <p:extLst>
      <p:ext uri="{BB962C8B-B14F-4D97-AF65-F5344CB8AC3E}">
        <p14:creationId xmlns:p14="http://schemas.microsoft.com/office/powerpoint/2010/main" val="354184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he easiest way to think about the atmosphere above our planet is to imagine an invisible shield that protects our planet from all the bad stuff that floats around in the universe."/>
          <p:cNvPicPr>
            <a:picLocks noChangeAspect="1" noChangeArrowheads="1"/>
          </p:cNvPicPr>
          <p:nvPr/>
        </p:nvPicPr>
        <p:blipFill>
          <a:blip r:embed="rId3" cstate="print"/>
          <a:srcRect/>
          <a:stretch>
            <a:fillRect/>
          </a:stretch>
        </p:blipFill>
        <p:spPr bwMode="auto">
          <a:xfrm>
            <a:off x="1066800" y="228600"/>
            <a:ext cx="6934200" cy="624078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Image shows what happens to the suns energy after it enters the atmosph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s8m3l10image3.jpg"/>
          <p:cNvPicPr>
            <a:picLocks noChangeAspect="1"/>
          </p:cNvPicPr>
          <p:nvPr/>
        </p:nvPicPr>
        <p:blipFill>
          <a:blip r:embed="rId3" cstate="print"/>
          <a:stretch>
            <a:fillRect/>
          </a:stretch>
        </p:blipFill>
        <p:spPr>
          <a:xfrm>
            <a:off x="1447800" y="762000"/>
            <a:ext cx="6527302" cy="47672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Figure 3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4-06.gif"/>
          <p:cNvPicPr>
            <a:picLocks noChangeAspect="1"/>
          </p:cNvPicPr>
          <p:nvPr/>
        </p:nvPicPr>
        <p:blipFill>
          <a:blip r:embed="rId3" cstate="print"/>
          <a:stretch>
            <a:fillRect/>
          </a:stretch>
        </p:blipFill>
        <p:spPr>
          <a:xfrm>
            <a:off x="1066800" y="838200"/>
            <a:ext cx="6957391" cy="480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cean-Floor-PowerPoint-Diagram-Slid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9" name="AutoShape 11" descr="Typical Marine Top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4" name="AutoShape 2" descr="Boiling water in a heated vessel undergoing conduction, convection, and rad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heat-transfer-methods-1-768x560.jpg"/>
          <p:cNvPicPr>
            <a:picLocks noChangeAspect="1"/>
          </p:cNvPicPr>
          <p:nvPr/>
        </p:nvPicPr>
        <p:blipFill>
          <a:blip r:embed="rId3" cstate="print"/>
          <a:stretch>
            <a:fillRect/>
          </a:stretch>
        </p:blipFill>
        <p:spPr>
          <a:xfrm>
            <a:off x="838200" y="609600"/>
            <a:ext cx="7315200" cy="5334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Modes of heat transf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Global wind belts inculding hadley cells, mid-latitude cells, polar cells, polar easteries, polar front, westerlies, trade winds, and equatorial low wi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Hadley-Cell_0.jpg"/>
          <p:cNvPicPr>
            <a:picLocks noChangeAspect="1"/>
          </p:cNvPicPr>
          <p:nvPr/>
        </p:nvPicPr>
        <p:blipFill>
          <a:blip r:embed="rId3" cstate="print"/>
          <a:stretch>
            <a:fillRect/>
          </a:stretch>
        </p:blipFill>
        <p:spPr>
          <a:xfrm>
            <a:off x="3733800" y="838200"/>
            <a:ext cx="4922916" cy="4267200"/>
          </a:xfrm>
          <a:prstGeom prst="rect">
            <a:avLst/>
          </a:prstGeom>
        </p:spPr>
      </p:pic>
      <p:sp>
        <p:nvSpPr>
          <p:cNvPr id="6" name="Rectangle 5"/>
          <p:cNvSpPr/>
          <p:nvPr/>
        </p:nvSpPr>
        <p:spPr>
          <a:xfrm>
            <a:off x="304800" y="533400"/>
            <a:ext cx="3200400" cy="5632311"/>
          </a:xfrm>
          <a:prstGeom prst="rect">
            <a:avLst/>
          </a:prstGeom>
        </p:spPr>
        <p:txBody>
          <a:bodyPr wrap="square">
            <a:spAutoFit/>
          </a:bodyPr>
          <a:lstStyle/>
          <a:p>
            <a:pPr fontAlgn="base"/>
            <a:r>
              <a:rPr lang="en-US" b="1" dirty="0"/>
              <a:t>Global Wind Explained</a:t>
            </a:r>
          </a:p>
          <a:p>
            <a:pPr fontAlgn="base"/>
            <a:r>
              <a:rPr lang="en-US" dirty="0"/>
              <a:t>The illustration below portrays the global wind belts, three in each hemisphere. Note that the U.S. lies primarily in the Westerly Wind Belt with prevailing winds from the west. Each of these wind belts represents a "cell" that circulates air through the atmosphere from the surface to high altitudes and back again. The cells on either side of the Equator are called Hadley cells and give rise to the Trade Winds at Earth's surface. How do we explain this pattern of global winds and how does it influence precipitation?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hoto obtained from  quizlet com website"/>
          <p:cNvPicPr>
            <a:picLocks noChangeAspect="1" noChangeArrowheads="1"/>
          </p:cNvPicPr>
          <p:nvPr/>
        </p:nvPicPr>
        <p:blipFill>
          <a:blip r:embed="rId3" cstate="print"/>
          <a:srcRect/>
          <a:stretch>
            <a:fillRect/>
          </a:stretch>
        </p:blipFill>
        <p:spPr bwMode="auto">
          <a:xfrm>
            <a:off x="1295400" y="609600"/>
            <a:ext cx="6667500" cy="52387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381000"/>
            <a:ext cx="6553200" cy="707886"/>
          </a:xfrm>
          <a:prstGeom prst="rect">
            <a:avLst/>
          </a:prstGeom>
          <a:noFill/>
        </p:spPr>
        <p:txBody>
          <a:bodyPr wrap="square" rtlCol="0">
            <a:spAutoFit/>
          </a:bodyPr>
          <a:lstStyle/>
          <a:p>
            <a:r>
              <a:rPr lang="en-US" sz="4000" dirty="0">
                <a:latin typeface="Arial Black" pitchFamily="34" charset="0"/>
              </a:rPr>
              <a:t>March 6-10</a:t>
            </a:r>
          </a:p>
        </p:txBody>
      </p:sp>
      <p:sp>
        <p:nvSpPr>
          <p:cNvPr id="2" name="Rectangle 1">
            <a:extLst>
              <a:ext uri="{FF2B5EF4-FFF2-40B4-BE49-F238E27FC236}">
                <a16:creationId xmlns:a16="http://schemas.microsoft.com/office/drawing/2014/main" id="{A4E20109-9307-4225-A6B6-FEF264D4FCBA}"/>
              </a:ext>
            </a:extLst>
          </p:cNvPr>
          <p:cNvSpPr/>
          <p:nvPr/>
        </p:nvSpPr>
        <p:spPr>
          <a:xfrm>
            <a:off x="266700" y="837559"/>
            <a:ext cx="8610600" cy="3970318"/>
          </a:xfrm>
          <a:prstGeom prst="rect">
            <a:avLst/>
          </a:prstGeom>
        </p:spPr>
        <p:txBody>
          <a:bodyPr wrap="square">
            <a:spAutoFit/>
          </a:bodyPr>
          <a:lstStyle/>
          <a:p>
            <a:endParaRPr lang="en-US" u="sng" dirty="0"/>
          </a:p>
          <a:p>
            <a:endParaRPr lang="en-US" u="sng" dirty="0"/>
          </a:p>
          <a:p>
            <a:r>
              <a:rPr lang="en-US" u="sng" dirty="0"/>
              <a:t>S6E1. Obtain, evaluate, and communicate information about current scientific views of the universe and how those views evolved.</a:t>
            </a:r>
          </a:p>
          <a:p>
            <a:endParaRPr lang="en-US" u="sng" dirty="0"/>
          </a:p>
          <a:p>
            <a:endParaRPr lang="en-US" u="sng" dirty="0"/>
          </a:p>
          <a:p>
            <a:r>
              <a:rPr lang="en-US" dirty="0"/>
              <a:t> a. Ask questions to determine changes in models of Earth’s position in the solar s</a:t>
            </a:r>
          </a:p>
          <a:p>
            <a:r>
              <a:rPr lang="en-US" dirty="0"/>
              <a:t>c. Analyze and interpret data to compare and contrast the planets in our solar system in terms of:</a:t>
            </a:r>
          </a:p>
          <a:p>
            <a:endParaRPr lang="en-US" dirty="0"/>
          </a:p>
          <a:p>
            <a:r>
              <a:rPr lang="en-US" dirty="0"/>
              <a:t> - size relative to Earth,</a:t>
            </a:r>
          </a:p>
          <a:p>
            <a:r>
              <a:rPr lang="en-US" dirty="0"/>
              <a:t> - surface and atmospheric features,</a:t>
            </a:r>
          </a:p>
          <a:p>
            <a:r>
              <a:rPr lang="en-US" dirty="0"/>
              <a:t> - relative distance from the sun, and</a:t>
            </a:r>
          </a:p>
          <a:p>
            <a:r>
              <a:rPr lang="en-US" dirty="0"/>
              <a:t> -ability to support life. </a:t>
            </a:r>
          </a:p>
        </p:txBody>
      </p:sp>
    </p:spTree>
    <p:extLst>
      <p:ext uri="{BB962C8B-B14F-4D97-AF65-F5344CB8AC3E}">
        <p14:creationId xmlns:p14="http://schemas.microsoft.com/office/powerpoint/2010/main" val="63619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a:t>Students will have 15 minutes of Homework each evening.</a:t>
            </a:r>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a:t>4 Squares  (usually a drawing)</a:t>
            </a:r>
          </a:p>
          <a:p>
            <a:endParaRPr lang="en-US" dirty="0"/>
          </a:p>
          <a:p>
            <a:r>
              <a:rPr lang="en-US" dirty="0"/>
              <a:t>Rock Cycle Puzzle</a:t>
            </a:r>
          </a:p>
          <a:p>
            <a:endParaRPr lang="en-US" dirty="0"/>
          </a:p>
          <a:p>
            <a:r>
              <a:rPr lang="en-US" dirty="0"/>
              <a:t>Workbook Pages</a:t>
            </a:r>
          </a:p>
          <a:p>
            <a:endParaRPr lang="en-US" dirty="0"/>
          </a:p>
          <a:p>
            <a:r>
              <a:rPr lang="en-US" dirty="0" err="1"/>
              <a:t>Powerpoint</a:t>
            </a:r>
            <a:r>
              <a:rPr lang="en-US" dirty="0"/>
              <a:t> Study Guides</a:t>
            </a:r>
          </a:p>
          <a:p>
            <a:endParaRPr lang="en-US" dirty="0"/>
          </a:p>
          <a:p>
            <a:r>
              <a:rPr lang="en-US" dirty="0"/>
              <a:t>Study Notes or Study Guides</a:t>
            </a:r>
          </a:p>
          <a:p>
            <a:endParaRPr lang="en-US" dirty="0"/>
          </a:p>
          <a:p>
            <a:r>
              <a:rPr lang="en-US" dirty="0"/>
              <a:t>Watch Videos from Week at a Glance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129673"/>
            <a:ext cx="3657600" cy="707886"/>
          </a:xfrm>
          <a:prstGeom prst="rect">
            <a:avLst/>
          </a:prstGeom>
          <a:noFill/>
        </p:spPr>
        <p:txBody>
          <a:bodyPr wrap="square" rtlCol="0">
            <a:spAutoFit/>
          </a:bodyPr>
          <a:lstStyle/>
          <a:p>
            <a:r>
              <a:rPr lang="en-US" sz="4000" dirty="0">
                <a:latin typeface="Arial Black" pitchFamily="34" charset="0"/>
              </a:rPr>
              <a:t>March 6-10</a:t>
            </a:r>
          </a:p>
        </p:txBody>
      </p:sp>
      <p:sp>
        <p:nvSpPr>
          <p:cNvPr id="2" name="Rectangle 1">
            <a:extLst>
              <a:ext uri="{FF2B5EF4-FFF2-40B4-BE49-F238E27FC236}">
                <a16:creationId xmlns:a16="http://schemas.microsoft.com/office/drawing/2014/main" id="{A4E20109-9307-4225-A6B6-FEF264D4FCBA}"/>
              </a:ext>
            </a:extLst>
          </p:cNvPr>
          <p:cNvSpPr/>
          <p:nvPr/>
        </p:nvSpPr>
        <p:spPr>
          <a:xfrm>
            <a:off x="266700" y="837559"/>
            <a:ext cx="8610600" cy="5632311"/>
          </a:xfrm>
          <a:prstGeom prst="rect">
            <a:avLst/>
          </a:prstGeom>
        </p:spPr>
        <p:txBody>
          <a:bodyPr wrap="square">
            <a:spAutoFit/>
          </a:bodyPr>
          <a:lstStyle/>
          <a:p>
            <a:r>
              <a:rPr lang="en-US" u="sng" dirty="0"/>
              <a:t>S6E1. Obtain, evaluate, and communicate information about current scientific views of the universe and how those views evolved.</a:t>
            </a:r>
          </a:p>
          <a:p>
            <a:r>
              <a:rPr lang="en-US" dirty="0"/>
              <a:t> a. Ask questions to determine changes in models of Earth’s position in the solar system, and origins of the universe as evidence that scientific theories change with the addition of new information. (Clarification statement: Students should consider Earth’s position in geocentric and heliocentric models and the Big Bang as it describes the formation of the universe.) </a:t>
            </a:r>
          </a:p>
          <a:p>
            <a:endParaRPr lang="en-US" dirty="0"/>
          </a:p>
          <a:p>
            <a:r>
              <a:rPr lang="en-US" dirty="0"/>
              <a:t>b. Develop a model to represent the position of the solar system in the Milky Way galaxy and in the known universe. </a:t>
            </a:r>
          </a:p>
          <a:p>
            <a:endParaRPr lang="en-US" dirty="0"/>
          </a:p>
          <a:p>
            <a:r>
              <a:rPr lang="en-US" dirty="0"/>
              <a:t>c. Analyze and interpret data to compare and contrast the planets in our solar system in terms of:  size relative to Earth,  surface and atmospheric features,  relative distance from the sun, and  ability to support life. </a:t>
            </a:r>
          </a:p>
          <a:p>
            <a:endParaRPr lang="en-US" dirty="0"/>
          </a:p>
          <a:p>
            <a:r>
              <a:rPr lang="en-US" dirty="0"/>
              <a:t>d. Develop and use a model to explain the interaction of gravity and inertia that governs the motion of objects in the solar system. </a:t>
            </a:r>
          </a:p>
          <a:p>
            <a:endParaRPr lang="en-US" dirty="0"/>
          </a:p>
          <a:p>
            <a:r>
              <a:rPr lang="en-US" dirty="0"/>
              <a:t>e. Ask questions to compare and contrast the characteristics, composition, and location of comets, asteroids, and meteoroids.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0BDCE47-887F-4A94-A176-4E46D3A3C9F4}"/>
              </a:ext>
            </a:extLst>
          </p:cNvPr>
          <p:cNvGraphicFramePr>
            <a:graphicFrameLocks noGrp="1"/>
          </p:cNvGraphicFramePr>
          <p:nvPr>
            <p:extLst>
              <p:ext uri="{D42A27DB-BD31-4B8C-83A1-F6EECF244321}">
                <p14:modId xmlns:p14="http://schemas.microsoft.com/office/powerpoint/2010/main" val="253901788"/>
              </p:ext>
            </p:extLst>
          </p:nvPr>
        </p:nvGraphicFramePr>
        <p:xfrm>
          <a:off x="762000" y="838200"/>
          <a:ext cx="7842378" cy="5552799"/>
        </p:xfrm>
        <a:graphic>
          <a:graphicData uri="http://schemas.openxmlformats.org/drawingml/2006/table">
            <a:tbl>
              <a:tblPr>
                <a:tableStyleId>{5C22544A-7EE6-4342-B048-85BDC9FD1C3A}</a:tableStyleId>
              </a:tblPr>
              <a:tblGrid>
                <a:gridCol w="1307063">
                  <a:extLst>
                    <a:ext uri="{9D8B030D-6E8A-4147-A177-3AD203B41FA5}">
                      <a16:colId xmlns:a16="http://schemas.microsoft.com/office/drawing/2014/main" val="3885726594"/>
                    </a:ext>
                  </a:extLst>
                </a:gridCol>
                <a:gridCol w="1307063">
                  <a:extLst>
                    <a:ext uri="{9D8B030D-6E8A-4147-A177-3AD203B41FA5}">
                      <a16:colId xmlns:a16="http://schemas.microsoft.com/office/drawing/2014/main" val="588858305"/>
                    </a:ext>
                  </a:extLst>
                </a:gridCol>
                <a:gridCol w="1307063">
                  <a:extLst>
                    <a:ext uri="{9D8B030D-6E8A-4147-A177-3AD203B41FA5}">
                      <a16:colId xmlns:a16="http://schemas.microsoft.com/office/drawing/2014/main" val="2935321525"/>
                    </a:ext>
                  </a:extLst>
                </a:gridCol>
                <a:gridCol w="1307063">
                  <a:extLst>
                    <a:ext uri="{9D8B030D-6E8A-4147-A177-3AD203B41FA5}">
                      <a16:colId xmlns:a16="http://schemas.microsoft.com/office/drawing/2014/main" val="2174896104"/>
                    </a:ext>
                  </a:extLst>
                </a:gridCol>
                <a:gridCol w="1307063">
                  <a:extLst>
                    <a:ext uri="{9D8B030D-6E8A-4147-A177-3AD203B41FA5}">
                      <a16:colId xmlns:a16="http://schemas.microsoft.com/office/drawing/2014/main" val="3957578778"/>
                    </a:ext>
                  </a:extLst>
                </a:gridCol>
                <a:gridCol w="1307063">
                  <a:extLst>
                    <a:ext uri="{9D8B030D-6E8A-4147-A177-3AD203B41FA5}">
                      <a16:colId xmlns:a16="http://schemas.microsoft.com/office/drawing/2014/main" val="543514454"/>
                    </a:ext>
                  </a:extLst>
                </a:gridCol>
              </a:tblGrid>
              <a:tr h="277697">
                <a:tc>
                  <a:txBody>
                    <a:bodyPr/>
                    <a:lstStyle/>
                    <a:p>
                      <a:pPr marL="0" marR="0" algn="ctr">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Monday 6</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Tuesday 7</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Wednesday 8</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Thursday 9</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Friday 10</a:t>
                      </a: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3580287793"/>
                  </a:ext>
                </a:extLst>
              </a:tr>
              <a:tr h="550165">
                <a:tc>
                  <a:txBody>
                    <a:bodyPr/>
                    <a:lstStyle/>
                    <a:p>
                      <a:pPr marL="0" marR="0" algn="ctr">
                        <a:lnSpc>
                          <a:spcPct val="115000"/>
                        </a:lnSpc>
                        <a:spcBef>
                          <a:spcPts val="0"/>
                        </a:spcBef>
                        <a:spcAft>
                          <a:spcPts val="0"/>
                        </a:spcAft>
                      </a:pPr>
                      <a:r>
                        <a:rPr lang="en-US" sz="900">
                          <a:effectLst/>
                        </a:rPr>
                        <a:t>Focus Standard(s)</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 S6E1.a</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S6E1.a</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S6E1.a</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S6E1.c</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S6E1.c</a:t>
                      </a:r>
                      <a:endParaRPr lang="en-US" sz="900" dirty="0">
                        <a:effectLst/>
                        <a:latin typeface="Book Antiqua" panose="02040602050305030304" pitchFamily="18" charset="0"/>
                        <a:ea typeface="Arial" panose="020B0604020202020204" pitchFamily="34" charset="0"/>
                      </a:endParaRPr>
                    </a:p>
                  </a:txBody>
                  <a:tcPr marL="54461" marR="54461" marT="54461" marB="54461"/>
                </a:tc>
                <a:extLst>
                  <a:ext uri="{0D108BD9-81ED-4DB2-BD59-A6C34878D82A}">
                    <a16:rowId xmlns:a16="http://schemas.microsoft.com/office/drawing/2014/main" val="3817183125"/>
                  </a:ext>
                </a:extLst>
              </a:tr>
              <a:tr h="399852">
                <a:tc>
                  <a:txBody>
                    <a:bodyPr/>
                    <a:lstStyle/>
                    <a:p>
                      <a:pPr marL="0" marR="0" algn="ctr">
                        <a:lnSpc>
                          <a:spcPct val="115000"/>
                        </a:lnSpc>
                        <a:spcBef>
                          <a:spcPts val="0"/>
                        </a:spcBef>
                        <a:spcAft>
                          <a:spcPts val="0"/>
                        </a:spcAft>
                      </a:pPr>
                      <a:r>
                        <a:rPr lang="en-US" sz="900">
                          <a:effectLst/>
                        </a:rPr>
                        <a:t>Learning Target(s)</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Geocentric, Heliocentric, Big Bang</a:t>
                      </a: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Geocentric, Heliocentric, Big Bang</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Geocentric, Heliocentric, Big Bang</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Planets (</a:t>
                      </a:r>
                      <a:r>
                        <a:rPr lang="en-US" sz="900" dirty="0" err="1">
                          <a:effectLst/>
                          <a:latin typeface="Book Antiqua" panose="02040602050305030304" pitchFamily="18" charset="0"/>
                          <a:ea typeface="Arial" panose="020B0604020202020204" pitchFamily="34" charset="0"/>
                        </a:rPr>
                        <a:t>size,distance</a:t>
                      </a:r>
                      <a:r>
                        <a:rPr lang="en-US" sz="900" dirty="0">
                          <a:effectLst/>
                          <a:latin typeface="Book Antiqua" panose="02040602050305030304" pitchFamily="18" charset="0"/>
                          <a:ea typeface="Arial" panose="020B0604020202020204" pitchFamily="34" charset="0"/>
                        </a:rPr>
                        <a:t>, composition)</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Planets (</a:t>
                      </a:r>
                      <a:r>
                        <a:rPr lang="en-US" sz="900" dirty="0" err="1">
                          <a:effectLst/>
                          <a:latin typeface="Book Antiqua" panose="02040602050305030304" pitchFamily="18" charset="0"/>
                          <a:ea typeface="Arial" panose="020B0604020202020204" pitchFamily="34" charset="0"/>
                        </a:rPr>
                        <a:t>size,distance</a:t>
                      </a:r>
                      <a:r>
                        <a:rPr lang="en-US" sz="900" dirty="0">
                          <a:effectLst/>
                          <a:latin typeface="Book Antiqua" panose="02040602050305030304" pitchFamily="18" charset="0"/>
                          <a:ea typeface="Arial" panose="020B0604020202020204" pitchFamily="34" charset="0"/>
                        </a:rPr>
                        <a:t>, composition)</a:t>
                      </a:r>
                    </a:p>
                  </a:txBody>
                  <a:tcPr marL="54461" marR="54461" marT="54461" marB="54461"/>
                </a:tc>
                <a:extLst>
                  <a:ext uri="{0D108BD9-81ED-4DB2-BD59-A6C34878D82A}">
                    <a16:rowId xmlns:a16="http://schemas.microsoft.com/office/drawing/2014/main" val="1435076937"/>
                  </a:ext>
                </a:extLst>
              </a:tr>
              <a:tr h="263646">
                <a:tc>
                  <a:txBody>
                    <a:bodyPr/>
                    <a:lstStyle/>
                    <a:p>
                      <a:pPr marL="0" marR="0" algn="ctr">
                        <a:lnSpc>
                          <a:spcPct val="115000"/>
                        </a:lnSpc>
                        <a:spcBef>
                          <a:spcPts val="0"/>
                        </a:spcBef>
                        <a:spcAft>
                          <a:spcPts val="0"/>
                        </a:spcAft>
                      </a:pPr>
                      <a:r>
                        <a:rPr lang="en-US" sz="900">
                          <a:effectLst/>
                        </a:rPr>
                        <a:t>Opening</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rPr>
                        <a:t>WB Chapter 20</a:t>
                      </a:r>
                      <a:endParaRPr lang="en-US" sz="900" dirty="0">
                        <a:effectLst/>
                        <a:latin typeface="Book Antiqua" panose="02040602050305030304" pitchFamily="18" charset="0"/>
                        <a:ea typeface="Arial" panose="020B0604020202020204" pitchFamily="34" charset="0"/>
                      </a:endParaRP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rPr>
                        <a:t>WB Chapter 20</a:t>
                      </a:r>
                      <a:endParaRPr lang="en-US" sz="900" dirty="0">
                        <a:effectLst/>
                        <a:latin typeface="Book Antiqua" panose="02040602050305030304" pitchFamily="18" charset="0"/>
                        <a:ea typeface="Arial" panose="020B0604020202020204" pitchFamily="34" charset="0"/>
                      </a:endParaRP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WB Chapter 20</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WB Chapter 20</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WB Chapter 20</a:t>
                      </a:r>
                      <a:endParaRPr lang="en-US" sz="900" dirty="0">
                        <a:effectLst/>
                        <a:latin typeface="Book Antiqua" panose="02040602050305030304" pitchFamily="18" charset="0"/>
                        <a:ea typeface="Arial" panose="020B0604020202020204" pitchFamily="34" charset="0"/>
                      </a:endParaRPr>
                    </a:p>
                  </a:txBody>
                  <a:tcPr marL="54461" marR="54461" marT="54461" marB="54461"/>
                </a:tc>
                <a:extLst>
                  <a:ext uri="{0D108BD9-81ED-4DB2-BD59-A6C34878D82A}">
                    <a16:rowId xmlns:a16="http://schemas.microsoft.com/office/drawing/2014/main" val="3520982054"/>
                  </a:ext>
                </a:extLst>
              </a:tr>
              <a:tr h="550165">
                <a:tc>
                  <a:txBody>
                    <a:bodyPr/>
                    <a:lstStyle/>
                    <a:p>
                      <a:pPr marL="0" marR="0" algn="ctr">
                        <a:lnSpc>
                          <a:spcPct val="115000"/>
                        </a:lnSpc>
                        <a:spcBef>
                          <a:spcPts val="0"/>
                        </a:spcBef>
                        <a:spcAft>
                          <a:spcPts val="0"/>
                        </a:spcAft>
                      </a:pPr>
                      <a:r>
                        <a:rPr lang="en-US" sz="900">
                          <a:effectLst/>
                        </a:rPr>
                        <a:t>Work Session</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Solar System; </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Solar System Theories</a:t>
                      </a:r>
                    </a:p>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Geocentric and Heliocentric</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Solar System Theories: Big Bang</a:t>
                      </a:r>
                    </a:p>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Video: Solar System;</a:t>
                      </a:r>
                    </a:p>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Solar System </a:t>
                      </a:r>
                      <a:r>
                        <a:rPr lang="en-US" sz="900" dirty="0" err="1">
                          <a:effectLst/>
                          <a:latin typeface="Book Antiqua" panose="02040602050305030304" pitchFamily="18" charset="0"/>
                          <a:ea typeface="Arial" panose="020B0604020202020204" pitchFamily="34" charset="0"/>
                        </a:rPr>
                        <a:t>Powerpoint</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Worksheet packet; </a:t>
                      </a:r>
                      <a:r>
                        <a:rPr lang="en-US" sz="900" dirty="0" err="1">
                          <a:effectLst/>
                          <a:latin typeface="Book Antiqua" panose="02040602050305030304" pitchFamily="18" charset="0"/>
                          <a:ea typeface="Arial" panose="020B0604020202020204" pitchFamily="34" charset="0"/>
                        </a:rPr>
                        <a:t>EdPuzzle</a:t>
                      </a:r>
                      <a:r>
                        <a:rPr lang="en-US" sz="900" dirty="0">
                          <a:effectLst/>
                          <a:latin typeface="Book Antiqua" panose="02040602050305030304" pitchFamily="18" charset="0"/>
                          <a:ea typeface="Arial" panose="020B0604020202020204" pitchFamily="34" charset="0"/>
                        </a:rPr>
                        <a:t>; Progress Learning</a:t>
                      </a: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Draw and compare Relative size and distance of planets activity; Stations</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extLst>
                  <a:ext uri="{0D108BD9-81ED-4DB2-BD59-A6C34878D82A}">
                    <a16:rowId xmlns:a16="http://schemas.microsoft.com/office/drawing/2014/main" val="352703316"/>
                  </a:ext>
                </a:extLst>
              </a:tr>
              <a:tr h="399852">
                <a:tc>
                  <a:txBody>
                    <a:bodyPr/>
                    <a:lstStyle/>
                    <a:p>
                      <a:pPr marL="0" marR="0" algn="ctr">
                        <a:lnSpc>
                          <a:spcPct val="115000"/>
                        </a:lnSpc>
                        <a:spcBef>
                          <a:spcPts val="0"/>
                        </a:spcBef>
                        <a:spcAft>
                          <a:spcPts val="0"/>
                        </a:spcAft>
                      </a:pPr>
                      <a:r>
                        <a:rPr lang="en-US" sz="900">
                          <a:effectLst/>
                        </a:rPr>
                        <a:t>Closing</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TOD</a:t>
                      </a:r>
                    </a:p>
                    <a:p>
                      <a:pPr marL="0" marR="0">
                        <a:lnSpc>
                          <a:spcPct val="115000"/>
                        </a:lnSpc>
                        <a:spcBef>
                          <a:spcPts val="0"/>
                        </a:spcBef>
                        <a:spcAft>
                          <a:spcPts val="0"/>
                        </a:spcAft>
                      </a:pPr>
                      <a:r>
                        <a:rPr lang="en-US" sz="900" dirty="0">
                          <a:effectLst/>
                          <a:latin typeface="Book Antiqua" panose="02040602050305030304" pitchFamily="18" charset="0"/>
                        </a:rPr>
                        <a:t> </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Think-Pair-Share</a:t>
                      </a: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TOD</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Think-Pair-Share</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Class Discussion</a:t>
                      </a:r>
                    </a:p>
                  </a:txBody>
                  <a:tcPr marL="54461" marR="54461" marT="54461" marB="54461"/>
                </a:tc>
                <a:extLst>
                  <a:ext uri="{0D108BD9-81ED-4DB2-BD59-A6C34878D82A}">
                    <a16:rowId xmlns:a16="http://schemas.microsoft.com/office/drawing/2014/main" val="1033819957"/>
                  </a:ext>
                </a:extLst>
              </a:tr>
              <a:tr h="399852">
                <a:tc>
                  <a:txBody>
                    <a:bodyPr/>
                    <a:lstStyle/>
                    <a:p>
                      <a:pPr marL="0" marR="0" algn="ctr">
                        <a:lnSpc>
                          <a:spcPct val="115000"/>
                        </a:lnSpc>
                        <a:spcBef>
                          <a:spcPts val="0"/>
                        </a:spcBef>
                        <a:spcAft>
                          <a:spcPts val="0"/>
                        </a:spcAft>
                      </a:pPr>
                      <a:r>
                        <a:rPr lang="en-US" sz="900">
                          <a:effectLst/>
                        </a:rPr>
                        <a:t>Minor Assignments Due</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 </a:t>
                      </a:r>
                    </a:p>
                    <a:p>
                      <a:pPr marL="0" marR="0">
                        <a:lnSpc>
                          <a:spcPct val="115000"/>
                        </a:lnSpc>
                        <a:spcBef>
                          <a:spcPts val="0"/>
                        </a:spcBef>
                        <a:spcAft>
                          <a:spcPts val="0"/>
                        </a:spcAft>
                      </a:pPr>
                      <a:r>
                        <a:rPr lang="en-US" sz="900">
                          <a:effectLst/>
                          <a:latin typeface="Book Antiqua" panose="02040602050305030304" pitchFamily="18" charset="0"/>
                        </a:rPr>
                        <a:t> </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 </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Quiz #7</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rPr>
                        <a:t> finish Test #2 part B</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finish Test #2 part B</a:t>
                      </a: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2981779359"/>
                  </a:ext>
                </a:extLst>
              </a:tr>
              <a:tr h="263646">
                <a:tc>
                  <a:txBody>
                    <a:bodyPr/>
                    <a:lstStyle/>
                    <a:p>
                      <a:pPr marL="0" marR="0" algn="ctr">
                        <a:lnSpc>
                          <a:spcPct val="115000"/>
                        </a:lnSpc>
                        <a:spcBef>
                          <a:spcPts val="0"/>
                        </a:spcBef>
                        <a:spcAft>
                          <a:spcPts val="0"/>
                        </a:spcAft>
                      </a:pPr>
                      <a:r>
                        <a:rPr lang="en-US" sz="900">
                          <a:effectLst/>
                        </a:rPr>
                        <a:t>Major Assignments Due</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 </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474718195"/>
                  </a:ext>
                </a:extLst>
              </a:tr>
              <a:tr h="550165">
                <a:tc gridSpan="2">
                  <a:txBody>
                    <a:bodyPr/>
                    <a:lstStyle/>
                    <a:p>
                      <a:pPr marL="0" marR="0" algn="ctr">
                        <a:lnSpc>
                          <a:spcPct val="115000"/>
                        </a:lnSpc>
                        <a:spcBef>
                          <a:spcPts val="0"/>
                        </a:spcBef>
                        <a:spcAft>
                          <a:spcPts val="0"/>
                        </a:spcAft>
                      </a:pPr>
                      <a:r>
                        <a:rPr lang="en-US" sz="900">
                          <a:effectLst/>
                        </a:rPr>
                        <a:t>Current Relearning &amp; Reassessment Assignments (with due dates)</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dirty="0">
                          <a:effectLst/>
                        </a:rPr>
                        <a:t> </a:t>
                      </a:r>
                    </a:p>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0003532"/>
                  </a:ext>
                </a:extLst>
              </a:tr>
              <a:tr h="428989">
                <a:tc gridSpan="2">
                  <a:txBody>
                    <a:bodyPr/>
                    <a:lstStyle/>
                    <a:p>
                      <a:pPr marL="0" marR="0" algn="ctr">
                        <a:lnSpc>
                          <a:spcPct val="115000"/>
                        </a:lnSpc>
                        <a:spcBef>
                          <a:spcPts val="0"/>
                        </a:spcBef>
                        <a:spcAft>
                          <a:spcPts val="0"/>
                        </a:spcAft>
                      </a:pPr>
                      <a:r>
                        <a:rPr lang="en-US" sz="900">
                          <a:effectLst/>
                        </a:rPr>
                        <a:t>Vocabulary</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6690723"/>
                  </a:ext>
                </a:extLst>
              </a:tr>
              <a:tr h="594333">
                <a:tc gridSpan="2">
                  <a:txBody>
                    <a:bodyPr/>
                    <a:lstStyle/>
                    <a:p>
                      <a:pPr marL="0" marR="0" algn="ctr">
                        <a:lnSpc>
                          <a:spcPct val="115000"/>
                        </a:lnSpc>
                        <a:spcBef>
                          <a:spcPts val="0"/>
                        </a:spcBef>
                        <a:spcAft>
                          <a:spcPts val="0"/>
                        </a:spcAft>
                      </a:pPr>
                      <a:r>
                        <a:rPr lang="en-US" sz="900">
                          <a:effectLst/>
                        </a:rPr>
                        <a:t>Upcoming Major Assignments</a:t>
                      </a:r>
                    </a:p>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dirty="0">
                          <a:effectLst/>
                        </a:rPr>
                        <a:t>Science Fair Projects Due by March 10</a:t>
                      </a:r>
                    </a:p>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7654756"/>
                  </a:ext>
                </a:extLst>
              </a:tr>
            </a:tbl>
          </a:graphicData>
        </a:graphic>
      </p:graphicFrame>
    </p:spTree>
    <p:extLst>
      <p:ext uri="{BB962C8B-B14F-4D97-AF65-F5344CB8AC3E}">
        <p14:creationId xmlns:p14="http://schemas.microsoft.com/office/powerpoint/2010/main" val="195801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All Eight Planets in One Night - Sky &amp; Telescope - Sky &amp; Telescope">
            <a:extLst>
              <a:ext uri="{FF2B5EF4-FFF2-40B4-BE49-F238E27FC236}">
                <a16:creationId xmlns:a16="http://schemas.microsoft.com/office/drawing/2014/main" id="{E63CD4E4-CEBB-43F0-BEF1-1774CB348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0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lanets in Our Solar System in Order of Size - Universe Today">
            <a:extLst>
              <a:ext uri="{FF2B5EF4-FFF2-40B4-BE49-F238E27FC236}">
                <a16:creationId xmlns:a16="http://schemas.microsoft.com/office/drawing/2014/main" id="{890B6196-2E85-4636-8030-061E8AFD5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CF6C16-A53A-4FCB-B659-BA21A7414BCC}"/>
              </a:ext>
            </a:extLst>
          </p:cNvPr>
          <p:cNvSpPr txBox="1"/>
          <p:nvPr/>
        </p:nvSpPr>
        <p:spPr>
          <a:xfrm>
            <a:off x="3200400" y="304800"/>
            <a:ext cx="4876800" cy="707886"/>
          </a:xfrm>
          <a:prstGeom prst="rect">
            <a:avLst/>
          </a:prstGeom>
          <a:noFill/>
        </p:spPr>
        <p:txBody>
          <a:bodyPr wrap="square" rtlCol="0">
            <a:spAutoFit/>
          </a:bodyPr>
          <a:lstStyle/>
          <a:p>
            <a:r>
              <a:rPr lang="en-US" sz="4000" dirty="0"/>
              <a:t>Relative Size</a:t>
            </a:r>
          </a:p>
        </p:txBody>
      </p:sp>
    </p:spTree>
    <p:extLst>
      <p:ext uri="{BB962C8B-B14F-4D97-AF65-F5344CB8AC3E}">
        <p14:creationId xmlns:p14="http://schemas.microsoft.com/office/powerpoint/2010/main" val="426805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lar system | Definition, Planets, Diagram, Videos, &amp; Facts | Britannica">
            <a:extLst>
              <a:ext uri="{FF2B5EF4-FFF2-40B4-BE49-F238E27FC236}">
                <a16:creationId xmlns:a16="http://schemas.microsoft.com/office/drawing/2014/main" id="{D4D4050E-450B-491A-B8E7-BC72AE004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76400"/>
            <a:ext cx="7696200" cy="321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5A4F862-5FE6-4EC1-A685-395C70E684BD}"/>
              </a:ext>
            </a:extLst>
          </p:cNvPr>
          <p:cNvSpPr txBox="1"/>
          <p:nvPr/>
        </p:nvSpPr>
        <p:spPr>
          <a:xfrm>
            <a:off x="2743200" y="609600"/>
            <a:ext cx="4876800" cy="707886"/>
          </a:xfrm>
          <a:prstGeom prst="rect">
            <a:avLst/>
          </a:prstGeom>
          <a:noFill/>
        </p:spPr>
        <p:txBody>
          <a:bodyPr wrap="square" rtlCol="0">
            <a:spAutoFit/>
          </a:bodyPr>
          <a:lstStyle/>
          <a:p>
            <a:r>
              <a:rPr lang="en-US" sz="4000" dirty="0"/>
              <a:t>Relative Distance</a:t>
            </a:r>
          </a:p>
        </p:txBody>
      </p:sp>
    </p:spTree>
    <p:extLst>
      <p:ext uri="{BB962C8B-B14F-4D97-AF65-F5344CB8AC3E}">
        <p14:creationId xmlns:p14="http://schemas.microsoft.com/office/powerpoint/2010/main" val="68091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ploring the Solar System By the end of this session you will: have a  better understanding of the sizes of and relationship between units of  length have. - ppt download">
            <a:extLst>
              <a:ext uri="{FF2B5EF4-FFF2-40B4-BE49-F238E27FC236}">
                <a16:creationId xmlns:a16="http://schemas.microsoft.com/office/drawing/2014/main" id="{9FBBF834-7D3B-43C1-B333-69500D8F3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11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17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mospheres of the planets. @infinityscience2020 - YouTube">
            <a:extLst>
              <a:ext uri="{FF2B5EF4-FFF2-40B4-BE49-F238E27FC236}">
                <a16:creationId xmlns:a16="http://schemas.microsoft.com/office/drawing/2014/main" id="{830F54B2-D7F9-4298-9DD0-53D51D7AE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066" y="1219200"/>
            <a:ext cx="7145867"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142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7A08AFE9A234F97E3D44D92D62533" ma:contentTypeVersion="11" ma:contentTypeDescription="Create a new document." ma:contentTypeScope="" ma:versionID="0b19f6bead5720ed9316f47df1adf018">
  <xsd:schema xmlns:xsd="http://www.w3.org/2001/XMLSchema" xmlns:xs="http://www.w3.org/2001/XMLSchema" xmlns:p="http://schemas.microsoft.com/office/2006/metadata/properties" xmlns:ns3="e8ec4369-50f0-44d0-a25d-2c9496eb6d79" xmlns:ns4="16a2598a-fe9c-440d-8aa3-12b54edaf5bc" targetNamespace="http://schemas.microsoft.com/office/2006/metadata/properties" ma:root="true" ma:fieldsID="e29f006852b1d7914f3c032bb93f8695" ns3:_="" ns4:_="">
    <xsd:import namespace="e8ec4369-50f0-44d0-a25d-2c9496eb6d79"/>
    <xsd:import namespace="16a2598a-fe9c-440d-8aa3-12b54edaf5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c4369-50f0-44d0-a25d-2c9496eb6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2598a-fe9c-440d-8aa3-12b54edaf5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313B5F-2320-4460-B5DD-F3AC1FD2E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c4369-50f0-44d0-a25d-2c9496eb6d79"/>
    <ds:schemaRef ds:uri="16a2598a-fe9c-440d-8aa3-12b54edaf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DCF3A2-C48E-4D01-A744-94F9312F2C1D}">
  <ds:schemaRefs>
    <ds:schemaRef ds:uri="http://www.w3.org/XML/1998/namespac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16a2598a-fe9c-440d-8aa3-12b54edaf5bc"/>
    <ds:schemaRef ds:uri="e8ec4369-50f0-44d0-a25d-2c9496eb6d79"/>
    <ds:schemaRef ds:uri="http://purl.org/dc/terms/"/>
  </ds:schemaRefs>
</ds:datastoreItem>
</file>

<file path=customXml/itemProps3.xml><?xml version="1.0" encoding="utf-8"?>
<ds:datastoreItem xmlns:ds="http://schemas.openxmlformats.org/officeDocument/2006/customXml" ds:itemID="{A045009B-5B35-47FE-B697-938B233422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Paper</Template>
  <TotalTime>3995</TotalTime>
  <Words>689</Words>
  <Application>Microsoft Office PowerPoint</Application>
  <PresentationFormat>On-screen Show (4:3)</PresentationFormat>
  <Paragraphs>126</Paragraphs>
  <Slides>20</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Aharoni</vt:lpstr>
      <vt:lpstr>Arial</vt:lpstr>
      <vt:lpstr>Arial Black</vt:lpstr>
      <vt:lpstr>Book Antiqua</vt:lpstr>
      <vt:lpstr>Calibri</vt:lpstr>
      <vt:lpstr>Constantia</vt:lpstr>
      <vt:lpstr>Times New Roman</vt:lpstr>
      <vt:lpstr>US</vt:lpstr>
      <vt:lpstr>Wingdings 2</vt:lpstr>
      <vt:lpstr>YouTube Noto</vt:lpstr>
      <vt:lpstr>YouTube Sans</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Johnson, Richard</cp:lastModifiedBy>
  <cp:revision>108</cp:revision>
  <cp:lastPrinted>2023-02-16T13:43:17Z</cp:lastPrinted>
  <dcterms:created xsi:type="dcterms:W3CDTF">2022-08-17T18:07:01Z</dcterms:created>
  <dcterms:modified xsi:type="dcterms:W3CDTF">2023-03-07T14:52:02Z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0x0101002817A08AFE9A234F97E3D44D92D62533</vt:lpwstr>
  </property>
</Properties>
</file>